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44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8" r:id="rId6"/>
    <p:sldId id="275" r:id="rId7"/>
    <p:sldId id="276" r:id="rId8"/>
    <p:sldId id="277" r:id="rId9"/>
    <p:sldId id="287" r:id="rId10"/>
    <p:sldId id="278" r:id="rId11"/>
    <p:sldId id="279" r:id="rId12"/>
    <p:sldId id="280" r:id="rId13"/>
    <p:sldId id="281" r:id="rId14"/>
    <p:sldId id="282" r:id="rId15"/>
    <p:sldId id="288" r:id="rId16"/>
    <p:sldId id="283" r:id="rId17"/>
    <p:sldId id="284" r:id="rId18"/>
    <p:sldId id="285" r:id="rId19"/>
    <p:sldId id="274" r:id="rId20"/>
    <p:sldId id="28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986B91-F43E-4D33-A95C-96FDEF6F5AEF}" v="261" dt="2020-04-15T13:07:27.945"/>
    <p1510:client id="{DC31736F-45E7-F3C5-7719-A14E31B07F00}" v="48" dt="2020-04-15T10:00:30.7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95033" autoAdjust="0"/>
  </p:normalViewPr>
  <p:slideViewPr>
    <p:cSldViewPr snapToGrid="0" snapToObjects="1">
      <p:cViewPr varScale="1">
        <p:scale>
          <a:sx n="89" d="100"/>
          <a:sy n="89" d="100"/>
        </p:scale>
        <p:origin x="51" y="2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08/layout/LinedLis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6039115-797B-304C-9FC0-EFABB1F21232}">
      <dgm:prSet/>
      <dgm:spPr/>
      <dgm:t>
        <a:bodyPr/>
        <a:lstStyle/>
        <a:p>
          <a:r>
            <a:rPr lang="en-US" dirty="0"/>
            <a:t>Established in 1986</a:t>
          </a:r>
        </a:p>
      </dgm:t>
    </dgm:pt>
    <dgm:pt modelId="{C8EABE8F-1E84-494E-AD8A-32BA419A36E9}" type="parTrans" cxnId="{31C3237C-2299-B649-8C93-587C97AC9999}">
      <dgm:prSet/>
      <dgm:spPr/>
      <dgm:t>
        <a:bodyPr/>
        <a:lstStyle/>
        <a:p>
          <a:endParaRPr lang="en-US"/>
        </a:p>
      </dgm:t>
    </dgm:pt>
    <dgm:pt modelId="{D044F6BA-1D90-EC47-8A78-B9796198ECF5}" type="sibTrans" cxnId="{31C3237C-2299-B649-8C93-587C97AC9999}">
      <dgm:prSet/>
      <dgm:spPr/>
      <dgm:t>
        <a:bodyPr/>
        <a:lstStyle/>
        <a:p>
          <a:endParaRPr lang="en-US"/>
        </a:p>
      </dgm:t>
    </dgm:pt>
    <dgm:pt modelId="{E39563C5-C199-4F5B-A899-8CC0710341A0}">
      <dgm:prSet/>
      <dgm:spPr/>
      <dgm:t>
        <a:bodyPr/>
        <a:lstStyle/>
        <a:p>
          <a:r>
            <a:rPr lang="en-US"/>
            <a:t>Christopher Weaver</a:t>
          </a:r>
        </a:p>
      </dgm:t>
    </dgm:pt>
    <dgm:pt modelId="{6531EA77-44C5-4E3D-BA04-70C1E49BCD39}" type="parTrans" cxnId="{BBAD9FDB-1013-4B11-A9AE-2815527D1B78}">
      <dgm:prSet/>
      <dgm:spPr/>
      <dgm:t>
        <a:bodyPr/>
        <a:lstStyle/>
        <a:p>
          <a:endParaRPr lang="en-US"/>
        </a:p>
      </dgm:t>
    </dgm:pt>
    <dgm:pt modelId="{BC971DAC-9BE2-44B2-ABE4-8099C777E9C4}" type="sibTrans" cxnId="{BBAD9FDB-1013-4B11-A9AE-2815527D1B78}">
      <dgm:prSet/>
      <dgm:spPr/>
      <dgm:t>
        <a:bodyPr/>
        <a:lstStyle/>
        <a:p>
          <a:endParaRPr lang="en-US"/>
        </a:p>
      </dgm:t>
    </dgm:pt>
    <dgm:pt modelId="{C76D025D-D014-490D-BC51-7405535BF0FA}" type="pres">
      <dgm:prSet presAssocID="{489A589A-46DE-0F49-B460-E7914F3E440D}" presName="vert0" presStyleCnt="0">
        <dgm:presLayoutVars>
          <dgm:dir/>
          <dgm:animOne val="branch"/>
          <dgm:animLvl val="lvl"/>
        </dgm:presLayoutVars>
      </dgm:prSet>
      <dgm:spPr/>
    </dgm:pt>
    <dgm:pt modelId="{7983BA10-45B6-4022-9D04-A86A67193FD0}" type="pres">
      <dgm:prSet presAssocID="{66039115-797B-304C-9FC0-EFABB1F21232}" presName="thickLine" presStyleLbl="alignNode1" presStyleIdx="0" presStyleCnt="2"/>
      <dgm:spPr/>
    </dgm:pt>
    <dgm:pt modelId="{A659EA37-5755-4415-975F-E4A4FA307BD2}" type="pres">
      <dgm:prSet presAssocID="{66039115-797B-304C-9FC0-EFABB1F21232}" presName="horz1" presStyleCnt="0"/>
      <dgm:spPr/>
    </dgm:pt>
    <dgm:pt modelId="{4B1078FA-16A1-44BC-9B76-57C3218C755D}" type="pres">
      <dgm:prSet presAssocID="{66039115-797B-304C-9FC0-EFABB1F21232}" presName="tx1" presStyleLbl="revTx" presStyleIdx="0" presStyleCnt="2"/>
      <dgm:spPr/>
    </dgm:pt>
    <dgm:pt modelId="{D415035F-7590-48FD-80DB-1E0CC4C2990B}" type="pres">
      <dgm:prSet presAssocID="{66039115-797B-304C-9FC0-EFABB1F21232}" presName="vert1" presStyleCnt="0"/>
      <dgm:spPr/>
    </dgm:pt>
    <dgm:pt modelId="{449FF6E4-CC96-453D-877E-4EE9AD0DEA73}" type="pres">
      <dgm:prSet presAssocID="{E39563C5-C199-4F5B-A899-8CC0710341A0}" presName="thickLine" presStyleLbl="alignNode1" presStyleIdx="1" presStyleCnt="2"/>
      <dgm:spPr/>
    </dgm:pt>
    <dgm:pt modelId="{5C4A01BB-8261-4C28-8662-96CF00A29465}" type="pres">
      <dgm:prSet presAssocID="{E39563C5-C199-4F5B-A899-8CC0710341A0}" presName="horz1" presStyleCnt="0"/>
      <dgm:spPr/>
    </dgm:pt>
    <dgm:pt modelId="{F2C218AE-9D06-4DE0-B1D1-A67E67424575}" type="pres">
      <dgm:prSet presAssocID="{E39563C5-C199-4F5B-A899-8CC0710341A0}" presName="tx1" presStyleLbl="revTx" presStyleIdx="1" presStyleCnt="2"/>
      <dgm:spPr/>
    </dgm:pt>
    <dgm:pt modelId="{440C7DEA-EB43-4A69-B294-A37CABDD8BD8}" type="pres">
      <dgm:prSet presAssocID="{E39563C5-C199-4F5B-A899-8CC0710341A0}" presName="vert1" presStyleCnt="0"/>
      <dgm:spPr/>
    </dgm:pt>
  </dgm:ptLst>
  <dgm:cxnLst>
    <dgm:cxn modelId="{A93BBF27-9452-491B-896E-051F81F896A1}" type="presOf" srcId="{E39563C5-C199-4F5B-A899-8CC0710341A0}" destId="{F2C218AE-9D06-4DE0-B1D1-A67E67424575}" srcOrd="0" destOrd="0" presId="urn:microsoft.com/office/officeart/2008/layout/LinedList"/>
    <dgm:cxn modelId="{EB93E336-5AB3-4AF1-9FA7-837A877930BB}" type="presOf" srcId="{489A589A-46DE-0F49-B460-E7914F3E440D}" destId="{C76D025D-D014-490D-BC51-7405535BF0FA}" srcOrd="0" destOrd="0" presId="urn:microsoft.com/office/officeart/2008/layout/Lined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2DD700BB-24EA-4F2C-A18F-DFD381E10532}" type="presOf" srcId="{66039115-797B-304C-9FC0-EFABB1F21232}" destId="{4B1078FA-16A1-44BC-9B76-57C3218C755D}" srcOrd="0" destOrd="0" presId="urn:microsoft.com/office/officeart/2008/layout/LinedList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5FDBE8D7-04EE-4463-99FA-4C6225088AE6}" type="presParOf" srcId="{C76D025D-D014-490D-BC51-7405535BF0FA}" destId="{7983BA10-45B6-4022-9D04-A86A67193FD0}" srcOrd="0" destOrd="0" presId="urn:microsoft.com/office/officeart/2008/layout/LinedList"/>
    <dgm:cxn modelId="{FC337BDF-E299-4AD0-AFBE-944A2AF799CA}" type="presParOf" srcId="{C76D025D-D014-490D-BC51-7405535BF0FA}" destId="{A659EA37-5755-4415-975F-E4A4FA307BD2}" srcOrd="1" destOrd="0" presId="urn:microsoft.com/office/officeart/2008/layout/LinedList"/>
    <dgm:cxn modelId="{20D2C3AD-7D67-49A9-BF6E-3B9DA0BC8141}" type="presParOf" srcId="{A659EA37-5755-4415-975F-E4A4FA307BD2}" destId="{4B1078FA-16A1-44BC-9B76-57C3218C755D}" srcOrd="0" destOrd="0" presId="urn:microsoft.com/office/officeart/2008/layout/LinedList"/>
    <dgm:cxn modelId="{DB6EAC92-5482-4C5A-B8C7-4ADD78616745}" type="presParOf" srcId="{A659EA37-5755-4415-975F-E4A4FA307BD2}" destId="{D415035F-7590-48FD-80DB-1E0CC4C2990B}" srcOrd="1" destOrd="0" presId="urn:microsoft.com/office/officeart/2008/layout/LinedList"/>
    <dgm:cxn modelId="{D6D45DA7-1DF5-47E5-9E64-EE4E4622A1B1}" type="presParOf" srcId="{C76D025D-D014-490D-BC51-7405535BF0FA}" destId="{449FF6E4-CC96-453D-877E-4EE9AD0DEA73}" srcOrd="2" destOrd="0" presId="urn:microsoft.com/office/officeart/2008/layout/LinedList"/>
    <dgm:cxn modelId="{F10BF9E0-0577-48FC-AC64-B1CA822AA762}" type="presParOf" srcId="{C76D025D-D014-490D-BC51-7405535BF0FA}" destId="{5C4A01BB-8261-4C28-8662-96CF00A29465}" srcOrd="3" destOrd="0" presId="urn:microsoft.com/office/officeart/2008/layout/LinedList"/>
    <dgm:cxn modelId="{64BD7F45-CE56-4275-A034-784D12D56FAE}" type="presParOf" srcId="{5C4A01BB-8261-4C28-8662-96CF00A29465}" destId="{F2C218AE-9D06-4DE0-B1D1-A67E67424575}" srcOrd="0" destOrd="0" presId="urn:microsoft.com/office/officeart/2008/layout/LinedList"/>
    <dgm:cxn modelId="{B7A79B8C-20E9-492F-BCC7-2F60D9C3BA4E}" type="presParOf" srcId="{5C4A01BB-8261-4C28-8662-96CF00A29465}" destId="{440C7DEA-EB43-4A69-B294-A37CABDD8BD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3BA10-45B6-4022-9D04-A86A67193FD0}">
      <dsp:nvSpPr>
        <dsp:cNvPr id="0" name=""/>
        <dsp:cNvSpPr/>
      </dsp:nvSpPr>
      <dsp:spPr>
        <a:xfrm>
          <a:off x="0" y="0"/>
          <a:ext cx="3706762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B1078FA-16A1-44BC-9B76-57C3218C755D}">
      <dsp:nvSpPr>
        <dsp:cNvPr id="0" name=""/>
        <dsp:cNvSpPr/>
      </dsp:nvSpPr>
      <dsp:spPr>
        <a:xfrm>
          <a:off x="0" y="0"/>
          <a:ext cx="3706762" cy="1986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Established in 1986</a:t>
          </a:r>
        </a:p>
      </dsp:txBody>
      <dsp:txXfrm>
        <a:off x="0" y="0"/>
        <a:ext cx="3706762" cy="1986116"/>
      </dsp:txXfrm>
    </dsp:sp>
    <dsp:sp modelId="{449FF6E4-CC96-453D-877E-4EE9AD0DEA73}">
      <dsp:nvSpPr>
        <dsp:cNvPr id="0" name=""/>
        <dsp:cNvSpPr/>
      </dsp:nvSpPr>
      <dsp:spPr>
        <a:xfrm>
          <a:off x="0" y="1986116"/>
          <a:ext cx="3706762" cy="0"/>
        </a:xfrm>
        <a:prstGeom prst="line">
          <a:avLst/>
        </a:prstGeom>
        <a:gradFill rotWithShape="0">
          <a:gsLst>
            <a:gs pos="0">
              <a:schemeClr val="accent5">
                <a:hueOff val="-5164477"/>
                <a:satOff val="-28223"/>
                <a:lumOff val="-4902"/>
                <a:alphaOff val="0"/>
                <a:tint val="98000"/>
                <a:lumMod val="100000"/>
              </a:schemeClr>
            </a:gs>
            <a:gs pos="100000">
              <a:schemeClr val="accent5">
                <a:hueOff val="-5164477"/>
                <a:satOff val="-28223"/>
                <a:lumOff val="-4902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5">
              <a:hueOff val="-5164477"/>
              <a:satOff val="-28223"/>
              <a:lumOff val="-4902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2C218AE-9D06-4DE0-B1D1-A67E67424575}">
      <dsp:nvSpPr>
        <dsp:cNvPr id="0" name=""/>
        <dsp:cNvSpPr/>
      </dsp:nvSpPr>
      <dsp:spPr>
        <a:xfrm>
          <a:off x="0" y="1986116"/>
          <a:ext cx="3706762" cy="1986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Christopher Weaver</a:t>
          </a:r>
        </a:p>
      </dsp:txBody>
      <dsp:txXfrm>
        <a:off x="0" y="1986116"/>
        <a:ext cx="3706762" cy="1986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4/15/2020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4/15/2020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7.png"/><Relationship Id="rId2" Type="http://schemas.microsoft.com/office/2007/relationships/media" Target="../media/media8.m4a"/><Relationship Id="rId1" Type="http://schemas.openxmlformats.org/officeDocument/2006/relationships/tags" Target="../tags/tag8.xml"/><Relationship Id="rId6" Type="http://schemas.openxmlformats.org/officeDocument/2006/relationships/image" Target="../media/image19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7.png"/><Relationship Id="rId2" Type="http://schemas.microsoft.com/office/2007/relationships/media" Target="../media/media9.m4a"/><Relationship Id="rId1" Type="http://schemas.openxmlformats.org/officeDocument/2006/relationships/tags" Target="../tags/tag9.xml"/><Relationship Id="rId6" Type="http://schemas.openxmlformats.org/officeDocument/2006/relationships/image" Target="../media/image20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7.png"/><Relationship Id="rId2" Type="http://schemas.microsoft.com/office/2007/relationships/media" Target="../media/media10.m4a"/><Relationship Id="rId1" Type="http://schemas.openxmlformats.org/officeDocument/2006/relationships/tags" Target="../tags/tag10.xml"/><Relationship Id="rId6" Type="http://schemas.openxmlformats.org/officeDocument/2006/relationships/image" Target="../media/image22.jp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audio" Target="../media/media11.m4a"/><Relationship Id="rId7" Type="http://schemas.openxmlformats.org/officeDocument/2006/relationships/image" Target="../media/image24.png"/><Relationship Id="rId2" Type="http://schemas.microsoft.com/office/2007/relationships/media" Target="../media/media11.m4a"/><Relationship Id="rId1" Type="http://schemas.openxmlformats.org/officeDocument/2006/relationships/tags" Target="../tags/tag11.xml"/><Relationship Id="rId6" Type="http://schemas.openxmlformats.org/officeDocument/2006/relationships/image" Target="../media/image23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12.m4a"/><Relationship Id="rId7" Type="http://schemas.openxmlformats.org/officeDocument/2006/relationships/image" Target="../media/image27.jpg"/><Relationship Id="rId2" Type="http://schemas.microsoft.com/office/2007/relationships/media" Target="../media/media12.m4a"/><Relationship Id="rId1" Type="http://schemas.openxmlformats.org/officeDocument/2006/relationships/tags" Target="../tags/tag12.xml"/><Relationship Id="rId6" Type="http://schemas.openxmlformats.org/officeDocument/2006/relationships/image" Target="../media/image26.jp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7.png"/><Relationship Id="rId5" Type="http://schemas.openxmlformats.org/officeDocument/2006/relationships/image" Target="../media/image28.jpeg"/><Relationship Id="rId4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7.png"/><Relationship Id="rId3" Type="http://schemas.openxmlformats.org/officeDocument/2006/relationships/audio" Target="../media/media1.m4a"/><Relationship Id="rId7" Type="http://schemas.openxmlformats.org/officeDocument/2006/relationships/image" Target="../media/image6.jpeg"/><Relationship Id="rId12" Type="http://schemas.microsoft.com/office/2007/relationships/diagramDrawing" Target="../diagrams/drawing1.xml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5.jpeg"/><Relationship Id="rId11" Type="http://schemas.openxmlformats.org/officeDocument/2006/relationships/diagramColors" Target="../diagrams/colors1.xml"/><Relationship Id="rId5" Type="http://schemas.openxmlformats.org/officeDocument/2006/relationships/notesSlide" Target="../notesSlides/notesSlide2.xml"/><Relationship Id="rId10" Type="http://schemas.openxmlformats.org/officeDocument/2006/relationships/diagramQuickStyle" Target="../diagrams/quickStyle1.xml"/><Relationship Id="rId4" Type="http://schemas.openxmlformats.org/officeDocument/2006/relationships/slideLayout" Target="../slideLayouts/slideLayout2.xml"/><Relationship Id="rId9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2.m4a"/><Relationship Id="rId7" Type="http://schemas.openxmlformats.org/officeDocument/2006/relationships/image" Target="../media/image10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3.m4a"/><Relationship Id="rId7" Type="http://schemas.openxmlformats.org/officeDocument/2006/relationships/image" Target="../media/image12.jp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4.m4a"/><Relationship Id="rId7" Type="http://schemas.openxmlformats.org/officeDocument/2006/relationships/image" Target="../media/image13.jp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media5.m4a"/><Relationship Id="rId7" Type="http://schemas.openxmlformats.org/officeDocument/2006/relationships/image" Target="../media/image15.png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7.png"/><Relationship Id="rId2" Type="http://schemas.microsoft.com/office/2007/relationships/media" Target="../media/media6.m4a"/><Relationship Id="rId1" Type="http://schemas.openxmlformats.org/officeDocument/2006/relationships/tags" Target="../tags/tag6.xml"/><Relationship Id="rId6" Type="http://schemas.openxmlformats.org/officeDocument/2006/relationships/image" Target="../media/image17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7.png"/><Relationship Id="rId2" Type="http://schemas.microsoft.com/office/2007/relationships/media" Target="../media/media7.m4a"/><Relationship Id="rId1" Type="http://schemas.openxmlformats.org/officeDocument/2006/relationships/tags" Target="../tags/tag7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>
            <a:normAutofit/>
          </a:bodyPr>
          <a:lstStyle/>
          <a:p>
            <a:r>
              <a:rPr lang="en-US" b="1" dirty="0">
                <a:cs typeface="Calibri Light"/>
              </a:rPr>
              <a:t>Bethesda Game Studios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 Presentation By Ezra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Higham</a:t>
            </a:r>
            <a:endParaRPr lang="en-US" dirty="0" err="1">
              <a:solidFill>
                <a:schemeClr val="accent1">
                  <a:lumMod val="40000"/>
                  <a:lumOff val="6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8C453-988F-4882-8E91-E493DE8F1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 err="1"/>
              <a:t>Falout</a:t>
            </a:r>
            <a:r>
              <a:rPr lang="en-US" dirty="0"/>
              <a:t> 3</a:t>
            </a:r>
            <a:br>
              <a:rPr lang="en-US" dirty="0"/>
            </a:br>
            <a:r>
              <a:rPr lang="en-US" sz="2400" dirty="0"/>
              <a:t>2008</a:t>
            </a:r>
            <a:endParaRPr lang="en-US" dirty="0"/>
          </a:p>
        </p:txBody>
      </p:sp>
      <p:pic>
        <p:nvPicPr>
          <p:cNvPr id="5" name="Content Placeholder 4" descr="A picture containing book, text, photo, black&#10;&#10;Description automatically generated">
            <a:extLst>
              <a:ext uri="{FF2B5EF4-FFF2-40B4-BE49-F238E27FC236}">
                <a16:creationId xmlns:a16="http://schemas.microsoft.com/office/drawing/2014/main" id="{4AE3E758-7F80-4ADD-AEF9-853E099233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478" b="-1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5A9702-267F-4701-AD59-624AF726F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sz="2800" dirty="0"/>
              <a:t>Their first fallout game</a:t>
            </a:r>
          </a:p>
          <a:p>
            <a:endParaRPr lang="en-US" sz="2800" dirty="0"/>
          </a:p>
          <a:p>
            <a:r>
              <a:rPr lang="en-US" sz="2800" dirty="0"/>
              <a:t>Gun combat was new to Bethesda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EEF9C61-CA48-405B-94B7-CC98CE2E56D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312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4469">
        <p:fade/>
      </p:transition>
    </mc:Choice>
    <mc:Fallback>
      <p:transition spd="med" advTm="344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4383-76A2-42A9-9AEA-1A6B649D1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Elder Scrolls V: Skyrim</a:t>
            </a:r>
            <a:br>
              <a:rPr lang="en-US" dirty="0"/>
            </a:br>
            <a:r>
              <a:rPr lang="en-US" sz="2400" dirty="0"/>
              <a:t>2011</a:t>
            </a:r>
            <a:endParaRPr lang="en-US" dirty="0"/>
          </a:p>
        </p:txBody>
      </p:sp>
      <p:pic>
        <p:nvPicPr>
          <p:cNvPr id="5" name="Content Placeholder 4" descr="A black sign with white text&#10;&#10;Description automatically generated">
            <a:extLst>
              <a:ext uri="{FF2B5EF4-FFF2-40B4-BE49-F238E27FC236}">
                <a16:creationId xmlns:a16="http://schemas.microsoft.com/office/drawing/2014/main" id="{42ED2C1D-AE4E-4AAA-A969-34AD50524D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46" r="3979" b="2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189CACF-918C-4784-B593-9495C8F9C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sz="2800" dirty="0"/>
              <a:t>Most popular game to date</a:t>
            </a:r>
          </a:p>
          <a:p>
            <a:endParaRPr lang="en-US" sz="2800" dirty="0"/>
          </a:p>
          <a:p>
            <a:r>
              <a:rPr lang="en-US" sz="2800" dirty="0"/>
              <a:t>Top 20 best selling games of all time</a:t>
            </a:r>
          </a:p>
          <a:p>
            <a:endParaRPr lang="en-US" sz="2800" dirty="0"/>
          </a:p>
          <a:p>
            <a:r>
              <a:rPr lang="en-US" sz="2800" dirty="0"/>
              <a:t>Developed a large </a:t>
            </a:r>
            <a:r>
              <a:rPr lang="en-US" sz="2800" dirty="0" err="1"/>
              <a:t>modding</a:t>
            </a:r>
            <a:r>
              <a:rPr lang="en-US" sz="2800" dirty="0"/>
              <a:t> community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AC6A517-55A0-460F-BA49-F67B3CCA2C4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0237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8347">
        <p:fade/>
      </p:transition>
    </mc:Choice>
    <mc:Fallback>
      <p:transition spd="med" advTm="483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906FB3-5D6B-4E64-BA2F-784AFE1140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" t="268" r="8039" b="58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28" name="Picture 11">
            <a:extLst>
              <a:ext uri="{FF2B5EF4-FFF2-40B4-BE49-F238E27FC236}">
                <a16:creationId xmlns:a16="http://schemas.microsoft.com/office/drawing/2014/main" id="{545F67A4-7428-47F3-AE14-8CA43D976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9" name="Freeform 5">
            <a:extLst>
              <a:ext uri="{FF2B5EF4-FFF2-40B4-BE49-F238E27FC236}">
                <a16:creationId xmlns:a16="http://schemas.microsoft.com/office/drawing/2014/main" id="{F4A20210-FA90-4B6D-8D2E-1B90054E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30" name="Freeform 14">
            <a:extLst>
              <a:ext uri="{FF2B5EF4-FFF2-40B4-BE49-F238E27FC236}">
                <a16:creationId xmlns:a16="http://schemas.microsoft.com/office/drawing/2014/main" id="{39213B44-68B7-47E7-B506-5C79FCF80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7">
            <a:extLst>
              <a:ext uri="{FF2B5EF4-FFF2-40B4-BE49-F238E27FC236}">
                <a16:creationId xmlns:a16="http://schemas.microsoft.com/office/drawing/2014/main" id="{39084D60-65A6-45F8-8C17-3529E43F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44A2572-2BF1-4C8E-AF59-F3AD411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9">
              <a:extLst>
                <a:ext uri="{FF2B5EF4-FFF2-40B4-BE49-F238E27FC236}">
                  <a16:creationId xmlns:a16="http://schemas.microsoft.com/office/drawing/2014/main" id="{F5DF3485-B455-470C-8FA8-A1BDE087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20">
              <a:extLst>
                <a:ext uri="{FF2B5EF4-FFF2-40B4-BE49-F238E27FC236}">
                  <a16:creationId xmlns:a16="http://schemas.microsoft.com/office/drawing/2014/main" id="{35E9DCD0-EE49-4CB4-89B6-C25F9861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21">
              <a:extLst>
                <a:ext uri="{FF2B5EF4-FFF2-40B4-BE49-F238E27FC236}">
                  <a16:creationId xmlns:a16="http://schemas.microsoft.com/office/drawing/2014/main" id="{A713CF62-C96C-44E9-8C28-E3F2C6E7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D06558F-07E9-4D78-A6F3-8BCFA9E73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23">
              <a:extLst>
                <a:ext uri="{FF2B5EF4-FFF2-40B4-BE49-F238E27FC236}">
                  <a16:creationId xmlns:a16="http://schemas.microsoft.com/office/drawing/2014/main" id="{512D8773-83C0-4D51-9E1F-046DA7DA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24">
              <a:extLst>
                <a:ext uri="{FF2B5EF4-FFF2-40B4-BE49-F238E27FC236}">
                  <a16:creationId xmlns:a16="http://schemas.microsoft.com/office/drawing/2014/main" id="{5880C3FB-3E2E-4054-A6D1-38176D6E2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25">
              <a:extLst>
                <a:ext uri="{FF2B5EF4-FFF2-40B4-BE49-F238E27FC236}">
                  <a16:creationId xmlns:a16="http://schemas.microsoft.com/office/drawing/2014/main" id="{8505591A-6112-4B84-8E9E-923E43C4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4884290-8E39-4425-BB4F-48D955C1F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27">
              <a:extLst>
                <a:ext uri="{FF2B5EF4-FFF2-40B4-BE49-F238E27FC236}">
                  <a16:creationId xmlns:a16="http://schemas.microsoft.com/office/drawing/2014/main" id="{00C383A3-6D77-41CE-8121-498BC3BA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120A319-4A10-4542-B48C-5FB2714C4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29">
              <a:extLst>
                <a:ext uri="{FF2B5EF4-FFF2-40B4-BE49-F238E27FC236}">
                  <a16:creationId xmlns:a16="http://schemas.microsoft.com/office/drawing/2014/main" id="{5B15B038-50ED-419D-B142-C96EE418B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BAFF2F4-75B2-4498-8559-BAE80D89B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31">
              <a:extLst>
                <a:ext uri="{FF2B5EF4-FFF2-40B4-BE49-F238E27FC236}">
                  <a16:creationId xmlns:a16="http://schemas.microsoft.com/office/drawing/2014/main" id="{B56AE167-8087-4A4B-B41D-5658EEBA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D353E8A-CBA6-44F9-9C00-D0AD27C96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33">
              <a:extLst>
                <a:ext uri="{FF2B5EF4-FFF2-40B4-BE49-F238E27FC236}">
                  <a16:creationId xmlns:a16="http://schemas.microsoft.com/office/drawing/2014/main" id="{CA2C318A-A79F-4CAD-BA7A-51427BF9E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F2996E3-5E01-4F22-B23C-7CD0CF72C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35">
              <a:extLst>
                <a:ext uri="{FF2B5EF4-FFF2-40B4-BE49-F238E27FC236}">
                  <a16:creationId xmlns:a16="http://schemas.microsoft.com/office/drawing/2014/main" id="{760F6BC4-AB51-4DE7-B83C-E71FE4EC8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F65FC1C-93BF-4ACA-BF17-17372DD1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37">
              <a:extLst>
                <a:ext uri="{FF2B5EF4-FFF2-40B4-BE49-F238E27FC236}">
                  <a16:creationId xmlns:a16="http://schemas.microsoft.com/office/drawing/2014/main" id="{89F9913C-8CCE-4D56-9D2A-0C2D68667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0EDD18C-1AAD-48E5-AAAD-73F4B5643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2D7A5C4-18C8-43E9-A50A-F87A362C8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A0C484E-A224-4DB0-8C34-89BE54BD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9BB438E-A25F-4A7F-B209-8899B7CEC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F8BA6DC-B1E9-4F32-A5CC-8F61976B6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6D95B2-1C8D-4156-AB05-523619B4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88409AD-A77F-4304-9E8B-08A4891C7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62AD08A-B385-4D18-B948-8D53B3918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32A413E-FF1A-46B1-BF8B-3C1C408B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CFF4E44-2BEB-4FAE-97C9-BC6E8296D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0486C0A-9B93-46B8-932F-876BE26CE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429BF5D-8D5B-4A48-89EE-8B779826E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DC996EE-5EB1-4943-A1E8-70810CBD6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F833C8-E3CE-4399-B78B-9DD0EEA6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7C92DB2-78F1-4872-B9C7-C658A7886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F8A2FAA-05E1-448E-A606-FA9D6703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AAB5D1-1672-4825-88A7-D93923475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2CAAFDB-2BA2-4D04-8B8B-1241D5EC0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C381B3C-0009-451B-BCB3-48F7810C1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A10544C-1EAD-47FB-A17E-52C622282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2540B37-D854-4525-93F8-410685438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450DFE8-D07F-435C-B5A2-47D126FD9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C1A6513-2D5D-458C-B841-D5DD9844B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931CF18-850E-41CD-823E-D311BD5CC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4497A09-1B1C-4EB6-B728-6FC3A1C12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A60DE04-F3E8-437E-A2E4-A8A7BA01C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DBBA541-852C-4AE6-82E8-6BD13AFB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FC3362F-AD7E-45D7-BE85-7C8DD813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CD83E0F-C8AF-4D52-94DB-CD949A2B1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0D5F865-890F-483F-B407-516CE6D22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E6A2505-E617-4419-AB05-10B779B5C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DFF0D66-52FC-4F64-B67F-72D9EFEED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CC72040-7945-4051-989C-2B728F6D5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6EB6302-2333-45D4-AE20-B0F6D45CC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ECC1105-D16E-411D-B4B7-80BF039B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7D2F518-4540-44DE-BC62-7D598EC99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19566BC-880A-4113-A9C4-0017E518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18E7D73-F4E4-4F5D-AFF9-EE491954A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D0988A2-3571-4C16-BDEF-58254F04E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550BAC8-41FE-4300-910B-EE7BBD7A0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8CD175C-18A7-4589-8C46-A61FEF6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6BE3031-FD1C-443C-9889-243CEEAED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E37BF5D-3732-41F2-B9AF-A56C9214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77B6718-917A-4A01-BCF8-5C6E1217B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C23AB5B-98FB-43F1-B590-BBA79814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6EEC146-226B-4C83-9C1B-DD5495DE1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C24D094-41EF-4CA2-9834-B04793FA1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DA46AD8-674F-46C3-8A22-280F78F91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E9D757B-CD9D-447C-8780-79F2FF87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76B76E9-7342-43BC-B629-9180ABF57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F25F68A-2DCB-4183-86F1-3428326E5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A5FA913-066C-4504-A753-026056454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A6E50AC-CA1E-4DD3-B85F-1720C019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224B2B1-DBD8-4BA8-8CEB-BFAC8A15D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DEFE1E7-69A3-47F5-B8B8-C0898281B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6F1F489-762E-4979-9EBC-50A62330B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27DF22C-20E6-4DED-B405-1B26C5218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36FD8D7-6E0F-468E-B8C4-F4E67071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D797EE-FEE9-4DFB-8917-41856A22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Over 20 million copies sold</a:t>
            </a:r>
          </a:p>
        </p:txBody>
      </p:sp>
      <p:sp>
        <p:nvSpPr>
          <p:cNvPr id="126" name="Arrow: Left 125">
            <a:extLst>
              <a:ext uri="{FF2B5EF4-FFF2-40B4-BE49-F238E27FC236}">
                <a16:creationId xmlns:a16="http://schemas.microsoft.com/office/drawing/2014/main" id="{D776D9BF-02D3-4365-BFED-EAF274F965E6}"/>
              </a:ext>
            </a:extLst>
          </p:cNvPr>
          <p:cNvSpPr/>
          <p:nvPr/>
        </p:nvSpPr>
        <p:spPr>
          <a:xfrm>
            <a:off x="3969278" y="2181928"/>
            <a:ext cx="1557404" cy="3931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81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D5ED-16E7-4E2D-ABA4-764477DF4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Fallout 4</a:t>
            </a:r>
            <a:br>
              <a:rPr lang="en-US" dirty="0"/>
            </a:br>
            <a:r>
              <a:rPr lang="en-US" sz="2400" dirty="0"/>
              <a:t>2015</a:t>
            </a:r>
            <a:endParaRPr lang="en-US" dirty="0"/>
          </a:p>
        </p:txBody>
      </p:sp>
      <p:pic>
        <p:nvPicPr>
          <p:cNvPr id="5" name="Content Placeholder 4" descr="A picture containing sitting, engine, black, street&#10;&#10;Description automatically generated">
            <a:extLst>
              <a:ext uri="{FF2B5EF4-FFF2-40B4-BE49-F238E27FC236}">
                <a16:creationId xmlns:a16="http://schemas.microsoft.com/office/drawing/2014/main" id="{14FFF1F3-1A1C-4DA6-9CF2-92307F94AC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35" r="10094" b="-1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B6D32E-66D6-4A75-99DE-7D767E1F8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sz="2000" dirty="0"/>
              <a:t>Technical challenges to make the environment feel alive</a:t>
            </a:r>
          </a:p>
          <a:p>
            <a:endParaRPr lang="en-US" sz="2000" dirty="0"/>
          </a:p>
          <a:p>
            <a:r>
              <a:rPr lang="en-US" sz="2000" dirty="0"/>
              <a:t>Density over scale</a:t>
            </a:r>
          </a:p>
          <a:p>
            <a:endParaRPr lang="en-US" sz="2000" dirty="0"/>
          </a:p>
          <a:p>
            <a:r>
              <a:rPr lang="en-US" sz="2000" dirty="0"/>
              <a:t>Enriched mechanics to make gameplay feel better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EDD68F1-7EF7-48AD-9DCE-EB3A9642B5A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3010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0183">
        <p:fade/>
      </p:transition>
    </mc:Choice>
    <mc:Fallback>
      <p:transition spd="med" advTm="401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2973-BBEC-4744-BDB9-554A685DB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4681873" cy="1456267"/>
          </a:xfrm>
        </p:spPr>
        <p:txBody>
          <a:bodyPr>
            <a:normAutofit/>
          </a:bodyPr>
          <a:lstStyle/>
          <a:p>
            <a:r>
              <a:rPr lang="en-US" dirty="0"/>
              <a:t>Fallout 76</a:t>
            </a:r>
            <a:br>
              <a:rPr lang="en-US" dirty="0"/>
            </a:br>
            <a:r>
              <a:rPr lang="en-US" sz="2400" dirty="0"/>
              <a:t>2018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92DDD7-4650-4191-9B7A-D65DCF546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4681873" cy="3649133"/>
          </a:xfrm>
        </p:spPr>
        <p:txBody>
          <a:bodyPr>
            <a:normAutofit/>
          </a:bodyPr>
          <a:lstStyle/>
          <a:p>
            <a:r>
              <a:rPr lang="en-US" dirty="0"/>
              <a:t>The most poorly received game from their playlist</a:t>
            </a:r>
          </a:p>
          <a:p>
            <a:endParaRPr lang="en-US" dirty="0"/>
          </a:p>
          <a:p>
            <a:r>
              <a:rPr lang="en-US" dirty="0"/>
              <a:t>Bethesda's first online multiplayer game</a:t>
            </a:r>
          </a:p>
          <a:p>
            <a:endParaRPr lang="en-US" dirty="0"/>
          </a:p>
          <a:p>
            <a:r>
              <a:rPr lang="en-US" dirty="0"/>
              <a:t>Unfortunate sketchy business practices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0820A0-B14B-4F1C-8DDA-174AC2B14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6" name="Freeform 98">
              <a:extLst>
                <a:ext uri="{FF2B5EF4-FFF2-40B4-BE49-F238E27FC236}">
                  <a16:creationId xmlns:a16="http://schemas.microsoft.com/office/drawing/2014/main" id="{A0B952A8-34E8-46AE-B7EC-D9FB3BF1EE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7C0821D-1BFC-498C-BEE4-6CE6B6B2C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CAE6635-A640-4DF6-8A57-8989A6B7B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A16D7B4-883D-4B71-A28E-8BDCD687E8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72A9B10-2C9E-4DDF-8C99-874229A492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EF75B38-CC94-4DE1-A968-D9E320A926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0E9350D-D958-4D62-8379-58ADFF9545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1CA4590-01F5-4F10-A727-F0EE16FD3E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4D2BBC3-F36B-4D06-BCA7-F71AD66980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9AD5E0B-9B13-4228-A23D-83F17DD01A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E153321-B19E-4FA5-8A22-05A91F2AC4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CB9B077-591C-4298-888F-32BB6D0AB6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6FAFF7A-3D2E-40E1-961C-C2875D67D3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7AB21FA-AE5F-4714-968F-356DEE791F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A657826-1C0D-47DD-9B11-E93A32B64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0DC7092-7C59-441C-9840-7163FAB2D6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356E4341-2683-4149-A265-F498A3B79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2D68886-7F13-46BC-9D15-BAF1B45EC3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17C4A21-61C9-400C-B013-440B0338B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DB85B97-7A10-452C-95EB-4CBC73A729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5A1D773-A4DC-4A3D-BB9D-E056BAC3B7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A7184E7-1D5B-4687-8ADC-B776C1EFB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32D3DC5-864B-4B44-9E09-2FE1AD048A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0DB5CCD-3BBF-45CE-B561-4579A82BD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1DD1944-44B9-4A99-A105-7C364538CA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5ACDF35-7550-4E16-9914-613447CC0F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BE9C83A-DEB3-4D63-A163-8223B68140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6FFC901-4314-4DC8-BCF5-34E1ACC591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ACA1D64-7220-4CB4-9BF1-69B45B4822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565C435-F20D-4ACD-921E-A46F19D671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88848F1-0711-4763-BC8B-76970B5C8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F1F2F9F-1FE7-4945-95B9-09731BE954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D030805-517F-4B88-A49B-B0E89A0A9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51D02D9-7DCC-42F6-BBD4-62F841ED42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0B07484-4B4C-4B4E-9841-E455CCF19F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183CA18-F3C2-4329-AC85-63B53C6A6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F40AEE3-A69A-4F08-95EC-D4427E2461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92C26C7-E36B-4C29-9C8B-963C7C350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A2AB60F-895F-49A6-A514-5EDE49E67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A53213F-862F-474E-9DE6-F06F3F344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8D556880-E892-4297-B930-959E868A1F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786BA14-25A0-4244-92EE-40B324E323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4A8FE26-68CA-4ED2-AC18-175CCD3855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A02032B0-7225-492F-A909-4A5FA8B1C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AA3885E-E420-40C5-8B05-E5167027DD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A973D3B-A048-46C9-8DA7-6792F2F949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BAEE237-4C03-4C0B-9951-EB14A5362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E1D87A6-7BC8-4BD7-A2B9-B64555B75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17DFB34-0FF3-45E0-86D1-14367FD4E1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B72F8F4-90B4-4099-B7E7-4F060A017D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9A58548-CA86-4B09-9534-0B9F46F1C6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395729B-8C0E-41B8-B3ED-3E25B3289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A3910024-5A98-44CB-96D6-6F18BEE2B1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71B185B-BD9C-4F33-A1CA-8053DC4F1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7D04AC18-163B-4734-89C3-160679520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08A3168-5207-4A96-AF77-4442A6DD4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103104E-3B79-4584-BC67-161734567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AE2661F-465D-44F7-832A-93816854D4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6351CA6-C76B-4C66-9378-C385BBE40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42756B9-0921-4B55-B129-1C794D4FDA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37841ED-C77C-4824-BBDB-A4AD5CC4C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4E74C45-8542-46B2-AAA4-9749090683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B975665-5AAD-40D4-AC00-1047ED6593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046CFA9-FF2B-4D62-8063-8D68FF480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E50C0FC6-86F2-4AAC-9174-25FB83DA6F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8652921-868F-4CCF-B70C-034DAD2E76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2A55E7D-1C8A-4438-A99F-3ACAC87A77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43610C07-2EF7-4475-AF6C-9CA4C0645F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17D69AF-D03D-4514-A534-475B175912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70FDC14-72EE-470D-876E-651741365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BEAC2A8-991D-4B96-ABE3-9A32625B22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E4FDD02D-2AD2-4A6C-BBC9-15591F457B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6844DDA-5D96-4DEA-A208-28BBA35901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96F2E86-56F4-4B0C-8D83-55D2865C87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193D075-DE33-4AD6-937B-FC2912872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B59EA056-638E-430D-AE76-796F1ED38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8D75FB12-06AB-46A1-BFE4-D16F35625C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51D4855-B924-45D6-A884-31A6BC963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8397D34C-609D-44DB-AFF8-75858A4F31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EA17769-C4B1-4138-875F-A58D5D8497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B02E948-8CD2-4C3C-9E5D-262DAC3C9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98" name="Freeform 17">
              <a:extLst>
                <a:ext uri="{FF2B5EF4-FFF2-40B4-BE49-F238E27FC236}">
                  <a16:creationId xmlns:a16="http://schemas.microsoft.com/office/drawing/2014/main" id="{F8E025EC-8201-4DC5-B858-C2EEA8121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D00349E-7825-4D5D-81A3-6A5FB2D95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2B0493F4-7EE3-40BC-9693-4C30116976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05D627BB-BD2B-4E33-837E-94DABD948C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0948FD7F-4A95-419F-9592-F1AE43EB3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6D13955-7897-45BF-AE8D-F635DE729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AD38C1DF-38DA-4D6D-AEDD-F23C531045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5618B3C8-757B-4262-8325-56E79801F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5BC63D8C-C95A-4588-AEC8-83438699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E1EBAFC9-1157-4512-A58B-E8DBDCB0E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D5C42AD4-0C0A-44F8-BEF5-76D798BB14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FA2FDF3F-1D8B-4D7F-9713-D2785051C4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CE5C02B7-5014-410B-A59B-ABA9017C96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FA738C92-C3B6-43D5-A718-230FE5A78A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7FDBFA0-A00A-4C49-A38C-5197E28B1E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162F2930-B81B-47BF-BAB6-6CD862E0AC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BDB0E661-1786-4C8B-B4AA-1C46DBB09F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AE039B6-9B91-4DF7-B2E1-BEC620E8A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A09B3898-68D4-4032-973C-3297FA2A0B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56FDF469-A729-4C34-9A4E-FC7F50FB6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42661BA-C51F-493E-BA84-7E8E02647B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BCA6BFC1-5596-4F25-8834-B82EC76C03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DC0C4EA-8B26-488D-842A-8492C28EF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1365199F-3DA2-4ECE-8AA0-B37E7E3AFB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9F8EAD3C-6628-48E5-A004-B34EFF17E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8627E51D-F7F3-432F-B018-3390B0A3E2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B0A796D9-B9B7-497E-91F4-257D2CCAA2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E4E17776-2D77-4801-AFE4-553D807E01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AF653420-3C79-432A-9CAB-6A4AEC545B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CB4F431F-451E-4136-B596-17B6396321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75E18572-BE7A-4234-B454-FD38ABFAE2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B9F985-7C1A-4BFE-A4DC-F35AA0D04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500648B4-39E6-409B-A151-2A6CC6D3C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013A2463-A9F5-45B4-804E-5595FAE42C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CBF3193A-025E-4BE6-9AD5-D3106F9D78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2832A9B-55E5-494A-A717-3617EDD1F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C0DA7BF-4BD6-46F6-91A1-E38E259FC7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87B5F7E4-8A2A-468D-8EF3-6D7171EBC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6A8F3CE-3B42-4770-8933-7C9BCA91B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6224EF38-8522-4A6A-BA96-BAAB1A136C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42B702F4-3A4F-475E-A874-62BA9C76A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BF12728-61DB-4CA7-BFEA-C67E21001E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2A114F6C-B377-4620-9C72-92D0FA5095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185FB219-37DC-4CBB-BDEF-43EF98EB0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2060F2EE-256C-4A23-A980-9C317EA5F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52F37857-F893-4D54-B377-60870C91BC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5DEA293-2202-41FF-B5FE-71F06BAA6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A9C59CAC-07BD-4C27-8926-C55E46BD10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480FA13A-0B04-4946-9A24-2701584E2D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488CE1CC-C8B3-470F-9512-B590AF9DEB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7C1809CD-B912-4E69-A5A5-94EA27B28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FB9E3C6C-40C8-4A98-B0AF-C45C41484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DBE61EAD-B3F8-4E77-B3B6-0A3374C0F2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4303657B-9569-4CB6-A870-F7D678DE67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C95E1DFB-B252-4CBC-95A8-D1DC68A185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2D7B24AC-E1C7-4A27-BACA-0AE3C159FD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7ECB039-4BBD-4991-8C57-7D90D4A22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8517C97-1250-4775-B725-2CBD677C3F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9679D68-007E-47A6-A882-07A8088B5C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767BAF92-FB48-468A-B633-46749349E5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2875629C-FBE1-4E58-82B5-53DBC3ABD0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CC29FC6C-B918-40F3-AAAA-1A4F1DFBE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2D55E2D8-4D39-4F44-AAE7-B3B2DDDB5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8EF38C89-9B35-40D5-A2EC-AE4FFF1712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15C842FE-0918-4A9A-B4F3-F69C539B3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C5A2FDBE-9CE6-41C7-A149-1FC75441C4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FE76B3FC-2648-4EF2-A363-8AED916B45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57AD43BF-C5AB-4324-B39E-5E3AFC887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1D7FC0CC-E465-4316-A7B6-42441D27DC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5EF568F1-4905-4D65-8510-683A87097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B0779A11-5E9E-4455-8DB7-6BF1F0BA4E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2B884067-174C-4C5C-955E-462157D0F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E5F0FA8-85D6-4B51-B2A8-027AC28D8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E76C2522-4938-48D4-9ACE-F61BC4527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7119966D-0585-4354-991F-856ADF670D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6931C16B-534C-413B-A404-870528429A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888EA28D-0FC2-4BEA-B3EB-D9DEB3C4F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1F2052B6-705D-484A-9856-BCC35D311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B357007E-5B0B-4BC1-96BB-2F9A55E28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144B8928-2E44-471E-818A-AC5F8B9B1D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3F906D0-CE7C-484D-8C11-5011F768A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739066">
            <a:off x="5520984" y="3122486"/>
            <a:ext cx="2928062" cy="2544637"/>
            <a:chOff x="5281603" y="104899"/>
            <a:chExt cx="6910397" cy="6005491"/>
          </a:xfrm>
        </p:grpSpPr>
        <p:sp>
          <p:nvSpPr>
            <p:cNvPr id="180" name="Freeform 183">
              <a:extLst>
                <a:ext uri="{FF2B5EF4-FFF2-40B4-BE49-F238E27FC236}">
                  <a16:creationId xmlns:a16="http://schemas.microsoft.com/office/drawing/2014/main" id="{0FE191C3-385B-4E2B-ADE9-0FA9E09CA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DF236ECF-9469-429F-B950-E6274E93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ACFB9B6B-3B4B-406C-A9C4-9E15E8EDA9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1185F607-E801-4999-8E05-0C8486DAAA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2AE80DE6-1860-413C-83A4-3D16C772F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BCA67FE0-1324-427A-A3EB-EC0E27E8DA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426A4D5-E148-458E-81B7-A67551CC52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5AE534E1-BFC4-4B6F-B4A6-D0331A128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F6D2BC14-55E1-4250-A703-26EAE5BEB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28FA0B2-4451-4A40-A6A8-B5B2BFFD22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695551A0-FD49-4C51-9936-31AADCF8F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21AA33D7-B8C3-4A4C-B04C-90496559F6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EC11C7CB-C8A3-4FA2-8919-4BDE08B8C0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04122C9F-7650-4E2A-BBDD-5ED1794298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2331B0F-4B2B-49FF-B210-A548BEE14B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E66A3B2-EAB9-4D0F-8CC6-133C4B8D26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A5D255CC-F767-47F3-9B04-0F597091D8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DE6FFD6E-D10A-4E69-B92A-1C3D4AD900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9BAE1242-2228-4493-81B5-F7807B8DAC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7A6A8552-686E-44B0-AA9A-9488BB77F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7C45C190-42DB-4A86-A102-D04A25E1E1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DC2E5DE9-3511-45AE-9F95-710C8211A3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53F3C6F6-47A6-4265-878C-5092E9328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82B1F3E7-F618-4E13-9E16-7118C45C7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A5E7DF9B-A62B-4C53-A661-B401D7195B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EEE4847E-481F-4419-AE1F-90DED5344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B13E9C09-74A8-40D0-BC37-74CA31F5D0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B0009143-1101-4DF3-B01E-766F9BE63D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95E8D24-3C05-4242-92BA-731FDA5AE6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40A7CC8-D93E-41C0-8322-8EF549E1A5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0B91F070-941B-4307-9931-156C868BFF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BF90A755-20A8-4274-A4F7-BD624FECF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D87C615-9E34-495E-8406-FAEFC2F845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11A383A9-4CA6-4FAB-9F61-C5E53DBF8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D7B6069C-3205-4BBB-ADDF-D85A07E55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98083F5B-DC24-40B3-92D2-BF90631145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1AEA55FF-DDBB-4AA2-ACBD-9A4D56FFCC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2E00B1FB-F492-483C-B4D3-893BE48D2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576CFD40-49E1-465A-9B23-F9D980D9A4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5D63EDB7-C852-43C0-9954-6F2196FAB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316E726A-0F37-45E3-9BDF-42ECAA68F6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29E8E54E-8FB5-4650-AD2D-C65F3F53A9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33018142-C705-4D1B-8C27-83842B8D1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4B029D1D-41B1-45D6-8FC5-9EBEEEBD51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238CE0A4-BE74-4418-8DB6-FC0A39102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C5DC5DB6-FAE4-45E0-A0E5-E613B8D7E1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3FBB2B3B-650C-4D6B-BA13-A71D6CB8CD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AA61A363-0BE0-4381-9635-02A60AE9C1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F363EFF4-A1A6-4E57-8128-D13002EAD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744B3004-D3A0-4C95-8618-02CD578CCD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48511694-389A-4FA7-950D-D0B63A422C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03CF007D-1A35-4653-994F-C5DC685C4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E268873C-3BA1-4848-8A1E-55D4416950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6F28B5E8-5EF7-40C6-8012-75E3ADCB4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C4DD4F11-6920-4398-88A7-0C571FA3F9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B87C9D72-9386-43D4-9C27-2B0A676624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6903FC60-7B4A-4E8D-B64E-A6570168D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1565646A-F4D1-434F-ACCE-BC14E5D049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EB5384FB-B917-47C4-9BEF-B81DFEE8C2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03934C7C-17F3-44A9-96A6-AC1E3AFE0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88AF32D4-0DB1-4F6F-8B2B-27519AB902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E8FB5CFF-2F83-4320-9CD0-CCD78775EC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C85CC5D7-8944-4B99-92D2-D827AB9C4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F55CCF6E-2B52-4B36-872D-542D0CDD7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2D2E4E5-D86C-41AF-B664-F7E077398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B38EA97-5B13-4977-B58D-0B28E2D8B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CC35DD3-5BF6-4C99-93A1-C0F5ACAB7A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A69C8543-88BB-4CDA-8EF5-2850685210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091AE30-82E9-4674-9E65-5042AB251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9A3D2800-7BCF-4C76-9CCD-6962D5E5E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AD91264-05B7-4454-AE8C-BAC45B331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2047D64C-CE38-4EDA-8EA5-8A805D525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A3C33408-5D0E-4DE4-8945-9001979D3E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1AE14B5-3844-4A66-A8BC-CD8538C56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5F78B15A-17F2-474B-A6B5-34B225EBA0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114C9FE9-2E7D-466C-978D-713D0A662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82ACEF4-C446-4969-92B5-8649558C27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DDA39D67-86FF-418E-9876-AB14AFD793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2D3BF31F-EEDE-4027-BAE2-CD14B138C5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F37BBBCA-15AD-4E11-813C-E58EE564FD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Content Placeholder 4" descr="A picture containing sitting, man, phone, table&#10;&#10;Description automatically generated">
            <a:extLst>
              <a:ext uri="{FF2B5EF4-FFF2-40B4-BE49-F238E27FC236}">
                <a16:creationId xmlns:a16="http://schemas.microsoft.com/office/drawing/2014/main" id="{7DEE9613-E4B3-4CF4-9E0D-7E53F964D0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" b="18918"/>
          <a:stretch/>
        </p:blipFill>
        <p:spPr>
          <a:xfrm>
            <a:off x="5959325" y="2806240"/>
            <a:ext cx="2902538" cy="2902537"/>
          </a:xfrm>
          <a:custGeom>
            <a:avLst/>
            <a:gdLst/>
            <a:ahLst/>
            <a:cxnLst/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606F7CF-F655-44AC-B216-CA181FB1F1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5" r="19380" b="-1"/>
          <a:stretch/>
        </p:blipFill>
        <p:spPr>
          <a:xfrm>
            <a:off x="8055588" y="-3863"/>
            <a:ext cx="4132754" cy="3445946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464F822-AA54-4D2C-A4E3-35853BFEFBA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8862" b="-1"/>
          <a:stretch/>
        </p:blipFill>
        <p:spPr>
          <a:xfrm>
            <a:off x="8888133" y="4144246"/>
            <a:ext cx="3302966" cy="2717299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pic>
        <p:nvPicPr>
          <p:cNvPr id="96" name="Audio 95">
            <a:hlinkClick r:id="" action="ppaction://media"/>
            <a:extLst>
              <a:ext uri="{FF2B5EF4-FFF2-40B4-BE49-F238E27FC236}">
                <a16:creationId xmlns:a16="http://schemas.microsoft.com/office/drawing/2014/main" id="{0DBF46E4-E400-44B9-BB9B-7020699D0E4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7159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8391">
        <p:fade/>
      </p:transition>
    </mc:Choice>
    <mc:Fallback>
      <p:transition spd="med" advTm="583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6"/>
                </p:tgtEl>
              </p:cMediaNode>
            </p:audio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67E58-36CC-4F6C-BB58-933E50341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6892" y="609600"/>
            <a:ext cx="5550334" cy="1456267"/>
          </a:xfrm>
        </p:spPr>
        <p:txBody>
          <a:bodyPr>
            <a:normAutofit/>
          </a:bodyPr>
          <a:lstStyle/>
          <a:p>
            <a:r>
              <a:rPr lang="en-US" dirty="0"/>
              <a:t>Bethesda’s Future</a:t>
            </a:r>
          </a:p>
        </p:txBody>
      </p:sp>
      <p:pic>
        <p:nvPicPr>
          <p:cNvPr id="7" name="Picture 6" descr="A picture containing outdoor, water, river, boat&#10;&#10;Description automatically generated">
            <a:extLst>
              <a:ext uri="{FF2B5EF4-FFF2-40B4-BE49-F238E27FC236}">
                <a16:creationId xmlns:a16="http://schemas.microsoft.com/office/drawing/2014/main" id="{41F7C12B-AE43-4B5C-97F9-EFD3EDE09B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17" r="18333"/>
          <a:stretch/>
        </p:blipFill>
        <p:spPr>
          <a:xfrm>
            <a:off x="20" y="1"/>
            <a:ext cx="4635988" cy="3429000"/>
          </a:xfrm>
          <a:prstGeom prst="rect">
            <a:avLst/>
          </a:prstGeom>
        </p:spPr>
      </p:pic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B50F931A-BF80-4ACF-8099-A5C08E265B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74" r="10597" b="-2"/>
          <a:stretch/>
        </p:blipFill>
        <p:spPr>
          <a:xfrm>
            <a:off x="20" y="3429001"/>
            <a:ext cx="4635988" cy="3429974"/>
          </a:xfrm>
          <a:prstGeom prst="rect">
            <a:avLst/>
          </a:prstGeom>
        </p:spPr>
      </p:pic>
      <p:cxnSp>
        <p:nvCxnSpPr>
          <p:cNvPr id="188" name="Straight Connector 13">
            <a:extLst>
              <a:ext uri="{FF2B5EF4-FFF2-40B4-BE49-F238E27FC236}">
                <a16:creationId xmlns:a16="http://schemas.microsoft.com/office/drawing/2014/main" id="{B4E57998-7D20-4BE8-9019-4A4122CE3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590" y="3429000"/>
            <a:ext cx="4637598" cy="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9" name="Content Placeholder 10">
            <a:extLst>
              <a:ext uri="{FF2B5EF4-FFF2-40B4-BE49-F238E27FC236}">
                <a16:creationId xmlns:a16="http://schemas.microsoft.com/office/drawing/2014/main" id="{6F849016-D65A-4DF2-829A-F97418357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6892" y="2142067"/>
            <a:ext cx="5550334" cy="3649133"/>
          </a:xfrm>
        </p:spPr>
        <p:txBody>
          <a:bodyPr>
            <a:normAutofit/>
          </a:bodyPr>
          <a:lstStyle/>
          <a:p>
            <a:r>
              <a:rPr lang="en-US" sz="2800" dirty="0"/>
              <a:t>Very secretive about their projects.</a:t>
            </a:r>
          </a:p>
          <a:p>
            <a:endParaRPr lang="en-US" sz="2800" dirty="0"/>
          </a:p>
          <a:p>
            <a:r>
              <a:rPr lang="en-US" sz="2800" dirty="0"/>
              <a:t>High hopes but nervous fans.</a:t>
            </a:r>
          </a:p>
        </p:txBody>
      </p:sp>
      <p:cxnSp>
        <p:nvCxnSpPr>
          <p:cNvPr id="190" name="Straight Connector 15">
            <a:extLst>
              <a:ext uri="{FF2B5EF4-FFF2-40B4-BE49-F238E27FC236}">
                <a16:creationId xmlns:a16="http://schemas.microsoft.com/office/drawing/2014/main" id="{1EC01BF1-FEAA-4AF6-96A5-24556C1F6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096" y="0"/>
            <a:ext cx="680" cy="685800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4A256C7-1557-4D56-921A-9FD9B3DE9AF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4606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814">
        <p:fade/>
      </p:transition>
    </mc:Choice>
    <mc:Fallback>
      <p:transition spd="med" advTm="318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8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F77CB16-ACF0-40BB-823A-5B1D81BAE0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EFE46BB-BC7F-4F20-A124-3A9B79DC9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76">
        <p:fade/>
      </p:transition>
    </mc:Choice>
    <mc:Fallback>
      <p:transition spd="med" advTm="15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77DCA-EC70-4F4E-AA00-2E9E3CDC6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/>
              <a:t>sources</a:t>
            </a:r>
          </a:p>
        </p:txBody>
      </p:sp>
      <p:cxnSp>
        <p:nvCxnSpPr>
          <p:cNvPr id="43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F923CEE-565F-4D19-93B3-5FF182912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/>
              <a:t>https://www.metacritic.com/game/pc/fallout-76</a:t>
            </a:r>
          </a:p>
          <a:p>
            <a:r>
              <a:rPr lang="en-US"/>
              <a:t>https://www.ign.com/articles/2018/11/22/fallout-76-review</a:t>
            </a:r>
          </a:p>
          <a:p>
            <a:r>
              <a:rPr lang="en-US"/>
              <a:t>https://www.youtube.com/watch?v=FDxBvwj4HmU</a:t>
            </a:r>
          </a:p>
          <a:p>
            <a:r>
              <a:rPr lang="en-US"/>
              <a:t>https://www.youtube.com/watch?v=QKn9yiLVlMM</a:t>
            </a:r>
          </a:p>
          <a:p>
            <a:r>
              <a:rPr lang="en-US"/>
              <a:t>https://www.youtube.com/watch?v=kjyeCdd-dl8</a:t>
            </a:r>
          </a:p>
          <a:p>
            <a:r>
              <a:rPr lang="en-US"/>
              <a:t>https://www.youtube.com/watch?v=LwXV0oLEfCM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F697B81-0AFE-4E7F-B3AC-45158841DD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85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04">
        <p:fade/>
      </p:transition>
    </mc:Choice>
    <mc:Fallback>
      <p:transition spd="med" advTm="9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Bethesda Softworks</a:t>
            </a:r>
            <a:endParaRPr lang="ru-RU" dirty="0"/>
          </a:p>
        </p:txBody>
      </p:sp>
      <p:pic>
        <p:nvPicPr>
          <p:cNvPr id="6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DAEB73C-B673-4F3D-A705-F518F765D70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2" b="9199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638121"/>
              </p:ext>
            </p:extLst>
          </p:nvPr>
        </p:nvGraphicFramePr>
        <p:xfrm>
          <a:off x="7865806" y="2251587"/>
          <a:ext cx="3706762" cy="3972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E209617-1A58-477C-B5FB-E935CC31E10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283">
        <p:fade/>
      </p:transition>
    </mc:Choice>
    <mc:Fallback>
      <p:transition spd="med" advTm="212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 descr="A close up of a logo&#10;&#10;Description automatically generated">
            <a:extLst>
              <a:ext uri="{FF2B5EF4-FFF2-40B4-BE49-F238E27FC236}">
                <a16:creationId xmlns:a16="http://schemas.microsoft.com/office/drawing/2014/main" id="{4BF0FA71-E434-44C8-A27D-053C03EABC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510339" y="3180905"/>
            <a:ext cx="4455401" cy="2082900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F3FEB054-0E6E-442F-AC0E-BC5CF037AA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603915" y="3678266"/>
            <a:ext cx="4995862" cy="1381423"/>
          </a:xfr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46DAD273-9713-4260-96AB-E8DB2731F9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4473" y="789217"/>
            <a:ext cx="6803053" cy="160809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D31D5E6-B27D-4EBC-A9A2-BDE849E70270}"/>
              </a:ext>
            </a:extLst>
          </p:cNvPr>
          <p:cNvCxnSpPr/>
          <p:nvPr/>
        </p:nvCxnSpPr>
        <p:spPr>
          <a:xfrm flipV="1">
            <a:off x="3953435" y="2506532"/>
            <a:ext cx="1581374" cy="860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699426C-CF79-4D0F-9527-9AA45CDFA7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4916290">
            <a:off x="5452913" y="2621321"/>
            <a:ext cx="1326684" cy="729170"/>
          </a:xfrm>
          <a:prstGeom prst="rect">
            <a:avLst/>
          </a:prstGeom>
        </p:spPr>
      </p:pic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6A17D011-3A8A-45DD-B72E-7DEA6131E8B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88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382">
        <p:fade/>
      </p:transition>
    </mc:Choice>
    <mc:Fallback>
      <p:transition spd="med" advTm="273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A7356-AF88-44BC-99AE-24975E62A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The Elder Scrolls I: Arena</a:t>
            </a:r>
            <a:br>
              <a:rPr lang="en-US" sz="3600" dirty="0"/>
            </a:br>
            <a:r>
              <a:rPr lang="en-US" sz="2400" dirty="0"/>
              <a:t>1994</a:t>
            </a:r>
            <a:endParaRPr lang="en-US" sz="3600" dirty="0"/>
          </a:p>
        </p:txBody>
      </p:sp>
      <p:pic>
        <p:nvPicPr>
          <p:cNvPr id="6" name="Picture Placeholder 5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8F21227D-B1E7-4F3A-84D5-F9F4FD92A6C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l="6872" r="6872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286D6A-2081-40CA-872C-BFDDB6617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55458" y="2251587"/>
            <a:ext cx="6593075" cy="3972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r>
              <a:rPr lang="en-US" sz="2800" dirty="0"/>
              <a:t> Ambitious project</a:t>
            </a:r>
          </a:p>
          <a:p>
            <a:pPr>
              <a:buFont typeface="Arial"/>
              <a:buChar char="•"/>
            </a:pPr>
            <a:endParaRPr lang="en-US" sz="2800" dirty="0"/>
          </a:p>
          <a:p>
            <a:pPr>
              <a:buFont typeface="Arial"/>
              <a:buChar char="•"/>
            </a:pPr>
            <a:r>
              <a:rPr lang="en-US" sz="2800" dirty="0"/>
              <a:t> Early 3d design</a:t>
            </a:r>
          </a:p>
          <a:p>
            <a:pPr>
              <a:buFont typeface="Arial"/>
              <a:buChar char="•"/>
            </a:pPr>
            <a:endParaRPr lang="en-US" sz="2800" dirty="0"/>
          </a:p>
          <a:p>
            <a:pPr>
              <a:buFont typeface="Arial"/>
              <a:buChar char="•"/>
            </a:pPr>
            <a:r>
              <a:rPr lang="en-US" sz="2800" dirty="0"/>
              <a:t> First of its kind to give the player freedom to do what they want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E3D5001-788B-4700-ABEC-8698F1B10FB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8159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4674">
        <p:fade/>
      </p:transition>
    </mc:Choice>
    <mc:Fallback>
      <p:transition spd="med" advTm="346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A7356-AF88-44BC-99AE-24975E62A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z="3600" dirty="0"/>
              <a:t>Elder Scrolls II: Daggerfall</a:t>
            </a:r>
            <a:br>
              <a:rPr lang="de-DE" dirty="0"/>
            </a:br>
            <a:r>
              <a:rPr lang="de-DE" sz="2400" dirty="0"/>
              <a:t>1996</a:t>
            </a:r>
            <a:endParaRPr lang="en-US" sz="3600" dirty="0"/>
          </a:p>
        </p:txBody>
      </p:sp>
      <p:pic>
        <p:nvPicPr>
          <p:cNvPr id="8" name="Picture Placeholder 7" descr="A store front at night&#10;&#10;Description automatically generated">
            <a:extLst>
              <a:ext uri="{FF2B5EF4-FFF2-40B4-BE49-F238E27FC236}">
                <a16:creationId xmlns:a16="http://schemas.microsoft.com/office/drawing/2014/main" id="{E174BADD-D3A0-4381-A7FA-BA5EF673C72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r="18309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286D6A-2081-40CA-872C-BFDDB6617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55458" y="2251587"/>
            <a:ext cx="6593075" cy="3972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r>
              <a:rPr lang="en-US" sz="2800" dirty="0"/>
              <a:t> Increased attention to RPG elements</a:t>
            </a:r>
          </a:p>
          <a:p>
            <a:pPr>
              <a:buFont typeface="Arial"/>
              <a:buChar char="•"/>
            </a:pPr>
            <a:endParaRPr lang="en-US" sz="2800" dirty="0"/>
          </a:p>
          <a:p>
            <a:pPr>
              <a:buFont typeface="Arial"/>
              <a:buChar char="•"/>
            </a:pPr>
            <a:r>
              <a:rPr lang="en-US" sz="2800" dirty="0"/>
              <a:t> One of the larges videogame maps ever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16D1AA9-B1E1-41B2-A9EA-FA633C6450F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8692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759">
        <p:fade/>
      </p:transition>
    </mc:Choice>
    <mc:Fallback>
      <p:transition spd="med" advTm="297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6" name="Picture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E7DD9132-1B86-4D42-A3EF-5809CEAEB0C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t="5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3" name="Picture 12">
            <a:extLst>
              <a:ext uri="{FF2B5EF4-FFF2-40B4-BE49-F238E27FC236}">
                <a16:creationId xmlns:a16="http://schemas.microsoft.com/office/drawing/2014/main" id="{545F67A4-7428-47F3-AE14-8CA43D976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4" name="Freeform 5">
            <a:extLst>
              <a:ext uri="{FF2B5EF4-FFF2-40B4-BE49-F238E27FC236}">
                <a16:creationId xmlns:a16="http://schemas.microsoft.com/office/drawing/2014/main" id="{F4A20210-FA90-4B6D-8D2E-1B90054E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15" name="Freeform 14">
            <a:extLst>
              <a:ext uri="{FF2B5EF4-FFF2-40B4-BE49-F238E27FC236}">
                <a16:creationId xmlns:a16="http://schemas.microsoft.com/office/drawing/2014/main" id="{39213B44-68B7-47E7-B506-5C79FCF80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8">
            <a:extLst>
              <a:ext uri="{FF2B5EF4-FFF2-40B4-BE49-F238E27FC236}">
                <a16:creationId xmlns:a16="http://schemas.microsoft.com/office/drawing/2014/main" id="{39084D60-65A6-45F8-8C17-3529E43F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44A2572-2BF1-4C8E-AF59-F3AD411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DF3485-B455-470C-8FA8-A1BDE087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5E9DCD0-EE49-4CB4-89B6-C25F9861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713CF62-C96C-44E9-8C28-E3F2C6E7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06558F-07E9-4D78-A6F3-8BCFA9E73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12D8773-83C0-4D51-9E1F-046DA7DA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880C3FB-3E2E-4054-A6D1-38176D6E2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505591A-6112-4B84-8E9E-923E43C4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4884290-8E39-4425-BB4F-48D955C1F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0C383A3-6D77-41CE-8121-498BC3BA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120A319-4A10-4542-B48C-5FB2714C4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B15B038-50ED-419D-B142-C96EE418B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BAFF2F4-75B2-4498-8559-BAE80D89B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6AE167-8087-4A4B-B41D-5658EEBA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D353E8A-CBA6-44F9-9C00-D0AD27C96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A2C318A-A79F-4CAD-BA7A-51427BF9E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F2996E3-5E01-4F22-B23C-7CD0CF72C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60F6BC4-AB51-4DE7-B83C-E71FE4EC8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F65FC1C-93BF-4ACA-BF17-17372DD1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9F9913C-8CCE-4D56-9D2A-0C2D68667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0EDD18C-1AAD-48E5-AAAD-73F4B5643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2D7A5C4-18C8-43E9-A50A-F87A362C8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A0C484E-A224-4DB0-8C34-89BE54BD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9BB438E-A25F-4A7F-B209-8899B7CEC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F8BA6DC-B1E9-4F32-A5CC-8F61976B6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F6D95B2-1C8D-4156-AB05-523619B4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88409AD-A77F-4304-9E8B-08A4891C7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62AD08A-B385-4D18-B948-8D53B3918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32A413E-FF1A-46B1-BF8B-3C1C408B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CFF4E44-2BEB-4FAE-97C9-BC6E8296D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0486C0A-9B93-46B8-932F-876BE26CE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429BF5D-8D5B-4A48-89EE-8B779826E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DC996EE-5EB1-4943-A1E8-70810CBD6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2F833C8-E3CE-4399-B78B-9DD0EEA6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7C92DB2-78F1-4872-B9C7-C658A7886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F8A2FAA-05E1-448E-A606-FA9D6703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5AAB5D1-1672-4825-88A7-D93923475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2CAAFDB-2BA2-4D04-8B8B-1241D5EC0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C381B3C-0009-451B-BCB3-48F7810C1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A10544C-1EAD-47FB-A17E-52C622282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2540B37-D854-4525-93F8-410685438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50DFE8-D07F-435C-B5A2-47D126FD9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C1A6513-2D5D-458C-B841-D5DD9844B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931CF18-850E-41CD-823E-D311BD5CC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4497A09-1B1C-4EB6-B728-6FC3A1C12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A60DE04-F3E8-437E-A2E4-A8A7BA01C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BBA541-852C-4AE6-82E8-6BD13AFB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FC3362F-AD7E-45D7-BE85-7C8DD813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CD83E0F-C8AF-4D52-94DB-CD949A2B1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0D5F865-890F-483F-B407-516CE6D22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E6A2505-E617-4419-AB05-10B779B5C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DFF0D66-52FC-4F64-B67F-72D9EFEED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CC72040-7945-4051-989C-2B728F6D5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6EB6302-2333-45D4-AE20-B0F6D45CC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ECC1105-D16E-411D-B4B7-80BF039B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7D2F518-4540-44DE-BC62-7D598EC99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19566BC-880A-4113-A9C4-0017E518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18E7D73-F4E4-4F5D-AFF9-EE491954A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D0988A2-3571-4C16-BDEF-58254F04E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50BAC8-41FE-4300-910B-EE7BBD7A0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8CD175C-18A7-4589-8C46-A61FEF6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6BE3031-FD1C-443C-9889-243CEEAED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E37BF5D-3732-41F2-B9AF-A56C9214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77B6718-917A-4A01-BCF8-5C6E1217B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C23AB5B-98FB-43F1-B590-BBA79814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6EEC146-226B-4C83-9C1B-DD5495DE1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C24D094-41EF-4CA2-9834-B04793FA1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DA46AD8-674F-46C3-8A22-280F78F91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E9D757B-CD9D-447C-8780-79F2FF87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76B76E9-7342-43BC-B629-9180ABF57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F25F68A-2DCB-4183-86F1-3428326E5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A5FA913-066C-4504-A753-026056454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A6E50AC-CA1E-4DD3-B85F-1720C019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224B2B1-DBD8-4BA8-8CEB-BFAC8A15D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DEFE1E7-69A3-47F5-B8B8-C0898281B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6F1F489-762E-4979-9EBC-50A62330B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927DF22C-20E6-4DED-B405-1B26C5218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36FD8D7-6E0F-468E-B8C4-F4E67071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037801-E2EC-4A84-8FD9-63FBA2BC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161,600 square kilometers</a:t>
            </a:r>
          </a:p>
        </p:txBody>
      </p:sp>
    </p:spTree>
    <p:extLst>
      <p:ext uri="{BB962C8B-B14F-4D97-AF65-F5344CB8AC3E}">
        <p14:creationId xmlns:p14="http://schemas.microsoft.com/office/powerpoint/2010/main" val="2001268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31">
            <a:extLst>
              <a:ext uri="{FF2B5EF4-FFF2-40B4-BE49-F238E27FC236}">
                <a16:creationId xmlns:a16="http://schemas.microsoft.com/office/drawing/2014/main" id="{E3FC1144-BD64-4C61-ACB8-497711C41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A7356-AF88-44BC-99AE-24975E62A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Battlespire</a:t>
            </a:r>
            <a:r>
              <a:rPr lang="en-US" sz="3600" dirty="0"/>
              <a:t> &amp; </a:t>
            </a:r>
            <a:r>
              <a:rPr lang="en-US" sz="3600" dirty="0" err="1"/>
              <a:t>Redguard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286D6A-2081-40CA-872C-BFDDB6617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2142067"/>
            <a:ext cx="6143423" cy="36491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r>
              <a:rPr lang="en-US" sz="2800" dirty="0"/>
              <a:t> Did not sell well</a:t>
            </a:r>
          </a:p>
          <a:p>
            <a:pPr>
              <a:buFont typeface="Arial"/>
              <a:buChar char="•"/>
            </a:pPr>
            <a:endParaRPr lang="en-US" sz="2800" dirty="0"/>
          </a:p>
          <a:p>
            <a:pPr>
              <a:buFont typeface="Arial"/>
              <a:buChar char="•"/>
            </a:pPr>
            <a:r>
              <a:rPr lang="en-US" sz="2800" dirty="0"/>
              <a:t> Not very notable games</a:t>
            </a:r>
          </a:p>
        </p:txBody>
      </p:sp>
      <p:pic>
        <p:nvPicPr>
          <p:cNvPr id="7" name="Picture Placeholder 6" descr="A picture containing indoor, table, sitting, pair&#10;&#10;Description automatically generated">
            <a:extLst>
              <a:ext uri="{FF2B5EF4-FFF2-40B4-BE49-F238E27FC236}">
                <a16:creationId xmlns:a16="http://schemas.microsoft.com/office/drawing/2014/main" id="{B8A203D6-C001-4299-8000-C17D6BEE775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t="21890" r="1" b="12296"/>
          <a:stretch/>
        </p:blipFill>
        <p:spPr>
          <a:xfrm>
            <a:off x="8888133" y="4144246"/>
            <a:ext cx="3302966" cy="2717299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217" name="Group 33">
            <a:extLst>
              <a:ext uri="{FF2B5EF4-FFF2-40B4-BE49-F238E27FC236}">
                <a16:creationId xmlns:a16="http://schemas.microsoft.com/office/drawing/2014/main" id="{58B25CAD-A790-499A-926B-116E1091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35" name="Freeform 98">
              <a:extLst>
                <a:ext uri="{FF2B5EF4-FFF2-40B4-BE49-F238E27FC236}">
                  <a16:creationId xmlns:a16="http://schemas.microsoft.com/office/drawing/2014/main" id="{76E29510-9A59-43B9-BA40-BF403A9F6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8" name="Group 35">
              <a:extLst>
                <a:ext uri="{FF2B5EF4-FFF2-40B4-BE49-F238E27FC236}">
                  <a16:creationId xmlns:a16="http://schemas.microsoft.com/office/drawing/2014/main" id="{D41DCF14-C3EC-4A84-9BCB-CE7374306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23473CE-82AD-4D8D-A232-68772F824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C67ADA3-E620-4348-8071-F9721E422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21526D8-6171-42B9-BB1D-D4EBD07C9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918272C-9574-485F-8DBA-E779254B6C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14CAA3E-D915-4597-85D4-DF416AF539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749FF6F-6DEA-46A3-A01C-82BD29418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853F97E-C428-43BB-903E-E63D7A05D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D4EE22F-D9F6-499B-8595-2CA950937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A598804-7127-47FC-8A02-C6E2FD0D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2A35C24-2BAE-4314-BBF5-81A17F92E1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3A33BF9-E8C7-47A3-BFF6-5419153F7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8707F62-2F29-4FF0-A976-55E199600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9DB8BF-BBA2-4465-8B80-B354B3A5B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C237BA7-462C-4ABE-B089-4C8938F82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14D5F33-8377-427F-B4D1-8B783BF48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8114C18-86CF-412F-81BD-4856E83CD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CF1CFD5-877F-4D23-9186-ABBE6060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D718FB9-83BB-4BFB-ACF6-7D0A681BB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9B007F5-E4FE-4A8F-813F-CC2740BD2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1345DFB-742B-4F09-B75A-05377FD40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7B4845AC-E70E-40A2-9491-05B2DBB92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F4111F64-514D-4447-86EB-D66545524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20169F1-F2D1-4726-8423-DBB5FE071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9F80247-CF53-4374-81E2-475BDD521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A5F5D72-947B-414E-8FDD-BBA2BCB95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3AECE77-F2AF-4FCA-9C0E-A3E154EF4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357807F-7199-418E-A0A9-B64105ECD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74400BB-9AFD-4FE0-890E-888B089C26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B161EE8-5F23-490A-9728-F35D68DF9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F4E71C7-716A-43DB-8B25-45D376E5D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CC85AEA-CCD1-4DF7-8916-0F72027ED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135A1AE-41A5-4D62-8EDA-7E2AE30EF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3CFD903-54FF-40B5-8645-48F3E463A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250B0D3E-699D-4045-9BD5-B4CF69C20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430A3E5-50DB-4A25-A497-A9AABF4CD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1B0E32C-6B1D-4061-8FE9-49FE8F48E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933DD09-EE89-4852-AAB4-7C42FEB01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11394FF-3D41-4AC3-BF43-D84C4453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E419255-A9D6-42DD-A394-F5330A6F3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B92B858-83FE-42E7-B526-734880D07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AC09C3A-8718-4FF6-89BE-385091356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ACA67A3-5C58-4B01-9A72-136D48845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9C479D8B-24CE-4B25-A4B4-1D411A450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BF48C75-7374-42F2-A159-526789C34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809A4AF-4DE5-4BEA-9D5A-A5236E9AF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3EF6033-DAB6-40AE-904A-9B445DBD6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B6FAF6D3-9004-48E4-9A1F-BF36CEF7C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45BF9CAE-C7FC-4A40-83EC-8D4FA543E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C9D1F7A5-8E54-4E36-9FBB-68F82877C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2E9B55B9-3B64-43D0-B20B-63D1E69CE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D5DB75D-0B80-49D5-ABF8-FB393DC83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3F5F929-EAAF-471A-9E35-6DCDC3566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4C2BEB3-0299-4A25-830D-6E2DF9FDC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04E342A0-615D-466D-9404-CA8BBCEE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6BDFFE1C-1E19-4EF4-A1B2-204A04E34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6731123C-8680-4E7A-AF54-969919D30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F1F0F71-5F67-496A-85EC-C8272FC6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4EE0D13E-74B4-46D8-9CEB-993A9B02B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BBC0AC4E-E40A-4D25-B178-B28024D5D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143B7E6-35F6-4AAF-B75E-D0E3B1CC3B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8DAAF768-2A67-4FCC-B682-7B14D4699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A5A9193-6968-40A2-9E95-40B9A300A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85F665EA-A27F-453A-9F57-4D4B9CE646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4F6B94B3-C73B-4B26-A066-A4A6EB692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2C87A408-F5B1-4397-9A9F-65844D7EFB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9AC2E82-FE6E-420B-9AB8-7939E196C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BAE5E1C4-5F11-44DF-9A63-A3AB706FC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3236581D-1127-4822-B364-203311850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CF6AFBC9-9C55-4BB4-8DD3-CBFB9D959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312F76C-C542-4FF1-88A9-12DED608E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AC1AEC1F-364C-4A2C-8798-18571170F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4960AF63-51EE-4474-9693-18C3FFC5F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1E186998-8FFC-4B8E-9664-A3EB3DA93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A00B2A7C-644E-4B02-8949-68AC413D14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0923CE8B-E88E-4585-A698-30BB686DF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21148CFA-ECD4-4847-91CE-7E8206F84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FAB4226-9991-4F5E-B43B-D873A909D2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8548911-9FE4-446D-BD3E-DC72AEF2D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9" name="Group 115">
            <a:extLst>
              <a:ext uri="{FF2B5EF4-FFF2-40B4-BE49-F238E27FC236}">
                <a16:creationId xmlns:a16="http://schemas.microsoft.com/office/drawing/2014/main" id="{811B40AE-63DC-41CA-B0D1-EF99F055F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117" name="Freeform 17">
              <a:extLst>
                <a:ext uri="{FF2B5EF4-FFF2-40B4-BE49-F238E27FC236}">
                  <a16:creationId xmlns:a16="http://schemas.microsoft.com/office/drawing/2014/main" id="{07BB2A43-A75C-4A17-B68F-E6AB75EE0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40A0BDF4-301A-4EE4-A77D-BD245F18E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C4924D57-94BA-40F5-BF53-9B23F7213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14F8BCB-338A-49F5-BB9D-626C7A0CC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DEFC0D9E-285A-4D86-8A71-B985BA8335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7015B3C-B28A-40F0-B53A-91B3B9C5FA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DFD7530-F83D-4D23-9B1F-F8DA8CD5A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4DC34F9A-64D4-48B5-8E5A-ED0E33925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ED77B99-47E0-4D0B-B185-7F5E1B61C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EC09C835-22F6-4E14-9BBE-11DD23334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A02419A0-4AA5-4985-B606-94268DE41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1503FA27-7544-400B-8706-FE12A9B31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DD404C57-DD6C-454E-BE13-90369095B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5ABEA11C-C6F5-4FAB-9F3F-384EF23D6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7CAEDBBC-2C01-496B-929B-849F1CB53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2894D4ED-61CE-46A2-9092-A00B9E837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C5D0262-1B14-45D6-937F-B6D6A915D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C7684CB-4F98-4EC9-A35B-1E903CEE6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5C25B956-861C-47EE-9D4D-E31C24538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3DD61AAC-D277-4D2E-AB51-8DDB48904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4A4BA2A9-697F-45E1-8363-5E61A4207E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FD517C0E-A6EE-4A86-9F4C-434CD7191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98C170BA-831C-4BA4-A286-65E66E9C4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0EAA6EC5-E2BD-492B-9A8B-C27A76AC6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8485DB25-AEEB-4180-9A14-2CEB267D4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807A4361-79A5-47AA-98FE-01640EE42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F672975E-CAD3-46F3-BDA2-902C8237D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15679262-AA08-4D50-AB3F-E6F9B4D1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1E32D5A-0C93-4E13-B049-914A2F1D29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941EC8F6-AF84-43B6-9400-F73F6FBADE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E75F074A-16C0-4748-BD13-64A7C32F6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CB3D608-CA7C-470E-9AAA-8389005F5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7AB4FD7D-4E8A-4455-933E-99E52E0B4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7416DF40-A568-431F-B63F-C32A9175B8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1B25E07C-A0EC-4DCF-88EC-51BB5C3FC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96C7DC41-3ADA-4989-AE2A-0F8D9DFCC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6AE2AB88-5EAC-41EC-98BF-FACD6A211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4E0B17E-9282-4983-AEB1-2B123998A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86E83F1-9CCB-448B-89C9-F55B273BF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1621D911-2A84-468C-9244-743E3E18D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B29971DC-3B38-4403-ABC9-880A06EBA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F2D65D61-4C71-4851-B377-83369B388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04A736D-4A39-4E06-B7A7-2217CEB4E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33B1531E-B3AC-480D-A8CD-836E8C178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CF076B49-2AA3-4C05-9E50-CFF913718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FE506FE5-22A7-42E7-BEB9-5442E7918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D634CEF-DD74-4EC0-B7F4-3884BAF10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4AD2728-E4B9-487D-A682-5E21DD15B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C422CD3C-92C4-473C-9E31-85A594F6B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71509C2B-9D23-4008-B6A1-240768820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007ACD51-E44F-4AF8-8F61-F276D7134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EF5BDAF9-2B69-4209-BE1F-6C5D8A1DF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9DA27782-8E1F-422F-B106-31C0E1216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8E8A221D-84EC-47C2-A895-82538581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F08A0E1C-6626-4DD8-83BE-E83E2DFC8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7360D67F-521C-4D9A-B2B1-392386EA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F29669A1-CC36-41F4-B0F1-B720DB989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7DC3ADA6-152F-4D7B-9ABD-30DC8F7A2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1F6CA5EE-56FA-4EF7-9EC7-BC3FB217E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703F9222-217B-48EB-8878-EC0B32E322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B48B9A73-A26B-43DB-9BB2-5658871FE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EDF9DD53-6F04-4203-B61A-240676B7F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01065752-DE28-425C-8987-168FE9F51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4B78A37C-B329-45F9-AF83-26D5CD826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FB70B126-9812-487A-AB78-CBCB1B32D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62A622F7-EC16-4F46-83B7-7A7DBCF99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607D488-F3A1-4FF6-9C5C-B4C1E147A2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FDD48CAD-8E9A-434C-9F7E-6031DA9A6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F70B9979-DEC4-48B9-9462-E3631AC96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ADB15ACD-534F-474C-8B1A-8F5B94AEF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DFFE368-637C-4309-ABAC-BDCED29B6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D3E8255-AD5A-48F8-B948-7BF97DBEE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784682BD-D253-4704-BB29-6D9C7D300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34113DE4-AE89-4F45-9B12-61B04E3E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8437CF76-AF2F-46BC-9579-872625F1A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AF2AF364-8140-40A5-9AC8-00C03DA47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FBA166C-DB92-475D-B0D3-1F7EB2B81A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583F60B4-E774-4D4F-BC7C-A171BB617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F18C06C-0984-4FAA-952A-9CBFC0F95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BDE44802-FF06-46DC-9F7E-D2A329BB2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" name="Picture 9" descr="A picture containing fish, table, green, sitting&#10;&#10;Description automatically generated">
            <a:extLst>
              <a:ext uri="{FF2B5EF4-FFF2-40B4-BE49-F238E27FC236}">
                <a16:creationId xmlns:a16="http://schemas.microsoft.com/office/drawing/2014/main" id="{02A606E9-DE92-460F-AE26-BF469FDC89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3302" r="-1" b="8249"/>
          <a:stretch/>
        </p:blipFill>
        <p:spPr>
          <a:xfrm>
            <a:off x="8055588" y="-3863"/>
            <a:ext cx="4132754" cy="3445946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6D1A6BAD-4C62-46EE-AE2F-E59FF06CEE5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2285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620">
        <p:fade/>
      </p:transition>
    </mc:Choice>
    <mc:Fallback>
      <p:transition spd="med" advTm="316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4BC92-0832-4D25-8ED0-B951A7DF6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Elder Scrolls III: </a:t>
            </a:r>
            <a:r>
              <a:rPr lang="en-US" dirty="0" err="1"/>
              <a:t>Morrowind</a:t>
            </a:r>
            <a:r>
              <a:rPr lang="en-US" dirty="0"/>
              <a:t> </a:t>
            </a:r>
            <a:r>
              <a:rPr lang="en-US" sz="2400" dirty="0"/>
              <a:t>2002</a:t>
            </a:r>
            <a:endParaRPr lang="en-US" dirty="0"/>
          </a:p>
        </p:txBody>
      </p:sp>
      <p:pic>
        <p:nvPicPr>
          <p:cNvPr id="5" name="Content Placeholder 4" descr="A picture containing sitting, old, food, train&#10;&#10;Description automatically generated">
            <a:extLst>
              <a:ext uri="{FF2B5EF4-FFF2-40B4-BE49-F238E27FC236}">
                <a16:creationId xmlns:a16="http://schemas.microsoft.com/office/drawing/2014/main" id="{D67C00BB-6737-4F77-955C-795BF03A6D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72" r="4050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74A90368-2104-4007-ADDE-A9E9F56F8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sz="2400" dirty="0"/>
              <a:t>Saved them from having to shut down the studio</a:t>
            </a:r>
          </a:p>
          <a:p>
            <a:endParaRPr lang="en-US" sz="2400" dirty="0"/>
          </a:p>
          <a:p>
            <a:r>
              <a:rPr lang="en-US" sz="2400" dirty="0"/>
              <a:t>Their first game put on consoles</a:t>
            </a:r>
          </a:p>
          <a:p>
            <a:endParaRPr lang="en-US" sz="2400" dirty="0"/>
          </a:p>
          <a:p>
            <a:r>
              <a:rPr lang="en-US" sz="2400" dirty="0"/>
              <a:t>A fan favorite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D872C14-B33B-457C-A051-486AAC80BD4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5529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7257">
        <p:fade/>
      </p:transition>
    </mc:Choice>
    <mc:Fallback>
      <p:transition spd="med" advTm="372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28218-3C9E-48CD-8C7A-376AF1C1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Elder Scrolls IV: Oblivion</a:t>
            </a:r>
            <a:br>
              <a:rPr lang="en-US" dirty="0"/>
            </a:br>
            <a:r>
              <a:rPr lang="en-US" sz="2400" dirty="0"/>
              <a:t>2006</a:t>
            </a:r>
            <a:endParaRPr lang="en-US" dirty="0"/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1A4EB877-864A-4871-9B25-A989828228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92" r="1621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E19364-97F4-42E6-BE34-C4D1AFF07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sz="2000" dirty="0" err="1"/>
              <a:t>Opertunity</a:t>
            </a:r>
            <a:r>
              <a:rPr lang="en-US" sz="2000" dirty="0"/>
              <a:t> to learn how to optimize games for consoles</a:t>
            </a:r>
          </a:p>
          <a:p>
            <a:endParaRPr lang="en-US" sz="2000" dirty="0"/>
          </a:p>
          <a:p>
            <a:r>
              <a:rPr lang="en-US" sz="2000" dirty="0"/>
              <a:t>Procedural generation landscapes mixed with hand crafted environments</a:t>
            </a:r>
          </a:p>
          <a:p>
            <a:endParaRPr lang="en-US" sz="2000" dirty="0"/>
          </a:p>
          <a:p>
            <a:r>
              <a:rPr lang="en-US" sz="2000" dirty="0"/>
              <a:t>Not enough staff for such a large project</a:t>
            </a:r>
          </a:p>
          <a:p>
            <a:endParaRPr lang="en-US" sz="2000" dirty="0"/>
          </a:p>
          <a:p>
            <a:r>
              <a:rPr lang="en-US" sz="2000" dirty="0"/>
              <a:t>10 – 11 voice actors with over 70,000 lines of dialog that couldn't fit onto the disk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187327D-90D6-4449-9CD7-5A84DDD41C7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9777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5691">
        <p:fade/>
      </p:transition>
    </mc:Choice>
    <mc:Fallback>
      <p:transition spd="med" advTm="756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9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8.8|8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2|7.9|1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|6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2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11|6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10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10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|3.6|9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13.7|9.6|21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|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|6.9|9.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066D2AD-45B3-4580-A691-E5968F9B53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BFE41CA-01C7-4999-9BC7-050FDE7EAF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D5B2D66-8E18-46D7-967B-1A3B48ACF553}">
  <ds:schemaRefs>
    <ds:schemaRef ds:uri="16c05727-aa75-4e4a-9b5f-8a80a1165891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elements/1.1/"/>
    <ds:schemaRef ds:uri="http://schemas.openxmlformats.org/package/2006/metadata/core-properties"/>
    <ds:schemaRef ds:uri="71af3243-3dd4-4a8d-8c0d-dd76da1f02a5"/>
    <ds:schemaRef ds:uri="http://schemas.microsoft.com/office/2006/documentManagement/typ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</Words>
  <Application>Microsoft Office PowerPoint</Application>
  <PresentationFormat>Widescreen</PresentationFormat>
  <Paragraphs>72</Paragraphs>
  <Slides>17</Slides>
  <Notes>3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Celestial</vt:lpstr>
      <vt:lpstr>Bethesda Game Studios</vt:lpstr>
      <vt:lpstr>Bethesda Softworks</vt:lpstr>
      <vt:lpstr>PowerPoint Presentation</vt:lpstr>
      <vt:lpstr>The Elder Scrolls I: Arena 1994</vt:lpstr>
      <vt:lpstr>Elder Scrolls II: Daggerfall 1996</vt:lpstr>
      <vt:lpstr>161,600 square kilometers</vt:lpstr>
      <vt:lpstr>Battlespire &amp; Redguard</vt:lpstr>
      <vt:lpstr>Elder Scrolls III: Morrowind 2002</vt:lpstr>
      <vt:lpstr>Elder Scrolls IV: Oblivion 2006</vt:lpstr>
      <vt:lpstr>Falout 3 2008</vt:lpstr>
      <vt:lpstr>Elder Scrolls V: Skyrim 2011</vt:lpstr>
      <vt:lpstr>Over 20 million copies sold</vt:lpstr>
      <vt:lpstr>Fallout 4 2015</vt:lpstr>
      <vt:lpstr>Fallout 76 2018</vt:lpstr>
      <vt:lpstr>Bethesda’s Future</vt:lpstr>
      <vt:lpstr>Thank You!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2020-04-15T11:16:14Z</dcterms:created>
  <dcterms:modified xsi:type="dcterms:W3CDTF">2020-04-15T13:09:45Z</dcterms:modified>
</cp:coreProperties>
</file>